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3"/>
    <p:restoredTop sz="94690"/>
  </p:normalViewPr>
  <p:slideViewPr>
    <p:cSldViewPr snapToGrid="0" snapToObjects="1">
      <p:cViewPr varScale="1">
        <p:scale>
          <a:sx n="91" d="100"/>
          <a:sy n="91" d="100"/>
        </p:scale>
        <p:origin x="191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DEB24D-4EE4-214A-B50B-43A5F5BFA5D4}" type="datetimeFigureOut">
              <a:rPr lang="en-US" smtClean="0"/>
              <a:t>4/18/24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868E6-43F7-DC45-855B-5A940FA6C08F}" type="slidenum">
              <a:rPr lang="en-US" smtClean="0"/>
              <a:t>‹#›</a:t>
            </a:fld>
            <a:endParaRPr lang="en-US"/>
          </a:p>
        </p:txBody>
      </p:sp>
    </p:spTree>
    <p:extLst>
      <p:ext uri="{BB962C8B-B14F-4D97-AF65-F5344CB8AC3E}">
        <p14:creationId xmlns:p14="http://schemas.microsoft.com/office/powerpoint/2010/main" val="1957189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Someone being asked by an anonymous buyer to sell data cannot know what they will use it for. They can assume, or even ask, but the buyer may not be honest and the seller can’t know that for sure.</a:t>
            </a:r>
          </a:p>
        </p:txBody>
      </p:sp>
      <p:sp>
        <p:nvSpPr>
          <p:cNvPr id="4" name="Slide Number Placeholder 3"/>
          <p:cNvSpPr>
            <a:spLocks noGrp="1"/>
          </p:cNvSpPr>
          <p:nvPr>
            <p:ph type="sldNum" sz="quarter" idx="5"/>
          </p:nvPr>
        </p:nvSpPr>
        <p:spPr/>
        <p:txBody>
          <a:bodyPr/>
          <a:lstStyle/>
          <a:p>
            <a:fld id="{3EB868E6-43F7-DC45-855B-5A940FA6C08F}" type="slidenum">
              <a:rPr lang="en-US" smtClean="0"/>
              <a:t>3</a:t>
            </a:fld>
            <a:endParaRPr lang="en-US"/>
          </a:p>
        </p:txBody>
      </p:sp>
    </p:spTree>
    <p:extLst>
      <p:ext uri="{BB962C8B-B14F-4D97-AF65-F5344CB8AC3E}">
        <p14:creationId xmlns:p14="http://schemas.microsoft.com/office/powerpoint/2010/main" val="2801687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a:prstGeom prst="rect">
            <a:avLst/>
          </a:prstGeom>
        </p:spPr>
        <p:txBody>
          <a:bodyPr anchor="t"/>
          <a:lstStyle>
            <a:lvl1pPr algn="ctr">
              <a:defRPr sz="2200">
                <a:solidFill>
                  <a:schemeClr val="accent1"/>
                </a:solidFill>
              </a:defRPr>
            </a:lvl1pPr>
          </a:lstStyle>
          <a:p>
            <a:fld id="{8ACDB3CC-F982-40F9-8DD6-BCC9AFBF44BD}" type="datetime1">
              <a:rPr lang="en-US" smtClean="0"/>
              <a:pPr/>
              <a:t>4/18/24</a:t>
            </a:fld>
            <a:endParaRPr lang="en-US" dirty="0"/>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dirty="0"/>
          </a:p>
        </p:txBody>
      </p:sp>
      <p:sp>
        <p:nvSpPr>
          <p:cNvPr id="6" name="Slide Number Placeholder 5"/>
          <p:cNvSpPr>
            <a:spLocks noGrp="1"/>
          </p:cNvSpPr>
          <p:nvPr>
            <p:ph type="sldNum" sz="quarter" idx="12"/>
          </p:nvPr>
        </p:nvSpPr>
        <p:spPr>
          <a:xfrm rot="20520000">
            <a:off x="1981439" y="5509808"/>
            <a:ext cx="738180" cy="426607"/>
          </a:xfrm>
          <a:prstGeom prst="rect">
            <a:avLst/>
          </a:prstGeom>
        </p:spPr>
        <p:txBody>
          <a:bodyPr/>
          <a:lstStyle>
            <a:lvl1pPr algn="r">
              <a:defRPr>
                <a:solidFill>
                  <a:schemeClr val="accent1">
                    <a:lumMod val="75000"/>
                  </a:schemeClr>
                </a:solidFill>
              </a:defRPr>
            </a:lvl1pPr>
          </a:lstStyle>
          <a:p>
            <a:fld id="{AC5B1FEA-406A-7749-A5C3-DDCB5F67A4CE}" type="slidenum">
              <a:rPr lang="en-US" smtClean="0"/>
              <a:pPr/>
              <a:t>‹#›</a:t>
            </a:fld>
            <a:endParaRPr lang="en-US" dirty="0"/>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51280" y="6148875"/>
            <a:ext cx="2133600" cy="365125"/>
          </a:xfrm>
          <a:prstGeom prst="rect">
            <a:avLst/>
          </a:prstGeom>
        </p:spPr>
        <p:txBody>
          <a:bodyPr/>
          <a:lstStyle/>
          <a:p>
            <a:fld id="{F7371C1A-CAFA-43FD-A579-55B116A1448A}" type="datetime1">
              <a:rPr lang="en-US" smtClean="0"/>
              <a:pPr/>
              <a:t>4/18/24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51280" y="6148875"/>
            <a:ext cx="2133600" cy="365125"/>
          </a:xfrm>
          <a:prstGeom prst="rect">
            <a:avLst/>
          </a:prstGeom>
        </p:spPr>
        <p:txBody>
          <a:bodyPr/>
          <a:lstStyle/>
          <a:p>
            <a:fld id="{FDA1BC03-21BF-4F6B-A3BE-29C937D452B1}" type="datetime1">
              <a:rPr lang="en-US" smtClean="0"/>
              <a:pPr/>
              <a:t>4/18/24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51280" y="6148875"/>
            <a:ext cx="2133600" cy="365125"/>
          </a:xfrm>
          <a:prstGeom prst="rect">
            <a:avLst/>
          </a:prstGeom>
        </p:spPr>
        <p:txBody>
          <a:bodyPr/>
          <a:lstStyle/>
          <a:p>
            <a:fld id="{F3008867-0964-49C4-9DE5-8FBB189497BC}" type="datetime1">
              <a:rPr lang="en-US" smtClean="0"/>
              <a:pPr/>
              <a:t>4/18/24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1280" y="6148875"/>
            <a:ext cx="2133600" cy="365125"/>
          </a:xfrm>
          <a:prstGeom prst="rect">
            <a:avLst/>
          </a:prstGeom>
        </p:spPr>
        <p:txBody>
          <a:bodyPr/>
          <a:lstStyle/>
          <a:p>
            <a:fld id="{64DDAE5B-B07C-441A-8026-C23A427A74DC}" type="datetime1">
              <a:rPr lang="en-US" smtClean="0"/>
              <a:pPr/>
              <a:t>4/18/24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51280" y="6148875"/>
            <a:ext cx="2133600" cy="365125"/>
          </a:xfrm>
          <a:prstGeom prst="rect">
            <a:avLst/>
          </a:prstGeom>
        </p:spPr>
        <p:txBody>
          <a:bodyPr/>
          <a:lstStyle/>
          <a:p>
            <a:fld id="{4151D5B8-D9C5-419F-913D-2186935717ED}" type="datetime1">
              <a:rPr lang="en-US" smtClean="0"/>
              <a:pPr/>
              <a:t>4/18/24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a:xfrm>
            <a:off x="551280" y="6148875"/>
            <a:ext cx="2133600" cy="365125"/>
          </a:xfrm>
          <a:prstGeom prst="rect">
            <a:avLst/>
          </a:prstGeom>
        </p:spPr>
        <p:txBody>
          <a:bodyPr/>
          <a:lstStyle/>
          <a:p>
            <a:fld id="{586F952F-F888-4FB8-9CB7-51D5F02FA3C8}" type="datetime1">
              <a:rPr lang="en-US" smtClean="0"/>
              <a:pPr/>
              <a:t>4/18/24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51280" y="6148875"/>
            <a:ext cx="2133600" cy="365125"/>
          </a:xfrm>
          <a:prstGeom prst="rect">
            <a:avLst/>
          </a:prstGeom>
        </p:spPr>
        <p:txBody>
          <a:bodyPr/>
          <a:lstStyle/>
          <a:p>
            <a:fld id="{2188DB32-6162-43C0-9325-230E0A9B0177}" type="datetime1">
              <a:rPr lang="en-US" smtClean="0"/>
              <a:pPr/>
              <a:t>4/18/24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51280" y="6148875"/>
            <a:ext cx="2133600" cy="365125"/>
          </a:xfrm>
          <a:prstGeom prst="rect">
            <a:avLst/>
          </a:prstGeom>
        </p:spPr>
        <p:txBody>
          <a:bodyPr/>
          <a:lstStyle/>
          <a:p>
            <a:fld id="{AF219B57-0E9E-4DE4-A7F5-9A169EF1CEE0}" type="datetime1">
              <a:rPr lang="en-US" smtClean="0"/>
              <a:pPr/>
              <a:t>4/18/24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1280" y="6148875"/>
            <a:ext cx="2133600" cy="365125"/>
          </a:xfrm>
          <a:prstGeom prst="rect">
            <a:avLst/>
          </a:prstGeom>
        </p:spPr>
        <p:txBody>
          <a:bodyPr/>
          <a:lstStyle/>
          <a:p>
            <a:fld id="{74F8F86C-0F1B-4333-B99B-B3B2B1F87225}" type="datetime1">
              <a:rPr lang="en-US" smtClean="0"/>
              <a:pPr/>
              <a:t>4/18/24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1280" y="6148875"/>
            <a:ext cx="2133600" cy="365125"/>
          </a:xfrm>
          <a:prstGeom prst="rect">
            <a:avLst/>
          </a:prstGeom>
        </p:spPr>
        <p:txBody>
          <a:bodyPr/>
          <a:lstStyle/>
          <a:p>
            <a:fld id="{40D7FCD9-7699-43D6-8D62-436E2DD234FF}" type="datetime1">
              <a:rPr lang="en-US" smtClean="0"/>
              <a:pPr/>
              <a:t>4/18/24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9120" y="6148875"/>
            <a:ext cx="2133600" cy="365125"/>
          </a:xfrm>
          <a:prstGeom prst="rect">
            <a:avLst/>
          </a:prstGeom>
        </p:spPr>
        <p:txBody>
          <a:bodyPr/>
          <a:lstStyle/>
          <a:p>
            <a:fld id="{AC5B1FEA-406A-7749-A5C3-DDCB5F67A4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41212" y="2038388"/>
            <a:ext cx="8492380" cy="39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41212" y="6148875"/>
            <a:ext cx="849238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800" kern="1200">
          <a:solidFill>
            <a:schemeClr val="tx1">
              <a:lumMod val="85000"/>
              <a:lumOff val="15000"/>
            </a:schemeClr>
          </a:solidFill>
          <a:latin typeface="Arial Black"/>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9.3.1 Methodology</a:t>
            </a:r>
          </a:p>
        </p:txBody>
      </p:sp>
      <p:sp>
        <p:nvSpPr>
          <p:cNvPr id="3" name="TextBox 2"/>
          <p:cNvSpPr txBox="1"/>
          <p:nvPr/>
        </p:nvSpPr>
        <p:spPr>
          <a:xfrm rot="20517809">
            <a:off x="749508" y="4362137"/>
            <a:ext cx="1926425" cy="369332"/>
          </a:xfrm>
          <a:prstGeom prst="rect">
            <a:avLst/>
          </a:prstGeom>
          <a:noFill/>
        </p:spPr>
        <p:txBody>
          <a:bodyPr wrap="none" rtlCol="0">
            <a:spAutoFit/>
          </a:bodyPr>
          <a:lstStyle/>
          <a:p>
            <a:r>
              <a:rPr lang="en-US" dirty="0"/>
              <a:t>+ Final </a:t>
            </a:r>
            <a:r>
              <a:rPr lang="en-US"/>
              <a:t>Paper Info</a:t>
            </a:r>
          </a:p>
        </p:txBody>
      </p:sp>
    </p:spTree>
    <p:extLst>
      <p:ext uri="{BB962C8B-B14F-4D97-AF65-F5344CB8AC3E}">
        <p14:creationId xmlns:p14="http://schemas.microsoft.com/office/powerpoint/2010/main" val="361631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DF99F-B892-3043-8A27-762723755AB6}"/>
              </a:ext>
            </a:extLst>
          </p:cNvPr>
          <p:cNvSpPr>
            <a:spLocks noGrp="1"/>
          </p:cNvSpPr>
          <p:nvPr>
            <p:ph type="title"/>
          </p:nvPr>
        </p:nvSpPr>
        <p:spPr>
          <a:xfrm>
            <a:off x="566682" y="-256612"/>
            <a:ext cx="8041440" cy="1442674"/>
          </a:xfrm>
        </p:spPr>
        <p:txBody>
          <a:bodyPr/>
          <a:lstStyle/>
          <a:p>
            <a:r>
              <a:rPr lang="en-US" dirty="0"/>
              <a:t>9.3.1 usage</a:t>
            </a:r>
          </a:p>
        </p:txBody>
      </p:sp>
      <p:sp>
        <p:nvSpPr>
          <p:cNvPr id="3" name="Content Placeholder 2">
            <a:extLst>
              <a:ext uri="{FF2B5EF4-FFF2-40B4-BE49-F238E27FC236}">
                <a16:creationId xmlns:a16="http://schemas.microsoft.com/office/drawing/2014/main" id="{211F8477-637E-B046-96CC-EBD98F400476}"/>
              </a:ext>
            </a:extLst>
          </p:cNvPr>
          <p:cNvSpPr>
            <a:spLocks noGrp="1"/>
          </p:cNvSpPr>
          <p:nvPr>
            <p:ph idx="1"/>
          </p:nvPr>
        </p:nvSpPr>
        <p:spPr>
          <a:xfrm>
            <a:off x="341212" y="1342103"/>
            <a:ext cx="8492380" cy="5294671"/>
          </a:xfrm>
        </p:spPr>
        <p:txBody>
          <a:bodyPr>
            <a:normAutofit/>
          </a:bodyPr>
          <a:lstStyle/>
          <a:p>
            <a:r>
              <a:rPr lang="en-US" dirty="0"/>
              <a:t>9.3.1 is a </a:t>
            </a:r>
            <a:r>
              <a:rPr lang="en-US" sz="3200" b="1" spc="50" dirty="0">
                <a:ln w="9525" cmpd="sng">
                  <a:solidFill>
                    <a:schemeClr val="accent1"/>
                  </a:solidFill>
                  <a:prstDash val="solid"/>
                </a:ln>
                <a:solidFill>
                  <a:schemeClr val="tx2"/>
                </a:solidFill>
                <a:effectLst>
                  <a:glow rad="38100">
                    <a:schemeClr val="accent1">
                      <a:alpha val="40000"/>
                    </a:schemeClr>
                  </a:glow>
                </a:effectLst>
              </a:rPr>
              <a:t>decision-making protocol</a:t>
            </a:r>
          </a:p>
          <a:p>
            <a:r>
              <a:rPr lang="en-US" dirty="0"/>
              <a:t>It only applies when there is a clear juncture where a decision is to be made. A decision-maker must be identified.</a:t>
            </a:r>
          </a:p>
          <a:p>
            <a:r>
              <a:rPr lang="en-US" dirty="0"/>
              <a:t>Do not try to apply 9.3.1 to general topics without first defining the decision-making point.</a:t>
            </a:r>
          </a:p>
          <a:p>
            <a:r>
              <a:rPr lang="en-US" dirty="0"/>
              <a:t>The method is designed to address the issue of subjectivity in ethical decision making. </a:t>
            </a:r>
          </a:p>
          <a:p>
            <a:r>
              <a:rPr lang="en-US" dirty="0"/>
              <a:t>It is so called because it is based on the 1</a:t>
            </a:r>
            <a:r>
              <a:rPr lang="en-US" baseline="30000" dirty="0"/>
              <a:t>st</a:t>
            </a:r>
            <a:r>
              <a:rPr lang="en-US" dirty="0"/>
              <a:t> part of the 3</a:t>
            </a:r>
            <a:r>
              <a:rPr lang="en-US" baseline="30000" dirty="0"/>
              <a:t>rd</a:t>
            </a:r>
            <a:r>
              <a:rPr lang="en-US" dirty="0"/>
              <a:t> section of the 9</a:t>
            </a:r>
            <a:r>
              <a:rPr lang="en-US" baseline="30000" dirty="0"/>
              <a:t>th</a:t>
            </a:r>
            <a:r>
              <a:rPr lang="en-US" dirty="0"/>
              <a:t> chapter in your (optional) textbook.</a:t>
            </a:r>
          </a:p>
          <a:p>
            <a:r>
              <a:rPr lang="en-US" dirty="0"/>
              <a:t>The following version has been modified to minimize redundancy and to better fit the progression required in your final paper.</a:t>
            </a:r>
          </a:p>
        </p:txBody>
      </p:sp>
    </p:spTree>
    <p:extLst>
      <p:ext uri="{BB962C8B-B14F-4D97-AF65-F5344CB8AC3E}">
        <p14:creationId xmlns:p14="http://schemas.microsoft.com/office/powerpoint/2010/main" val="17542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107857"/>
            <a:ext cx="8041440" cy="1061208"/>
          </a:xfrm>
        </p:spPr>
        <p:txBody>
          <a:bodyPr/>
          <a:lstStyle/>
          <a:p>
            <a:r>
              <a:rPr lang="en-US" dirty="0"/>
              <a:t>Brainstorming Phase</a:t>
            </a:r>
          </a:p>
        </p:txBody>
      </p:sp>
      <p:sp>
        <p:nvSpPr>
          <p:cNvPr id="3" name="Content Placeholder 2"/>
          <p:cNvSpPr>
            <a:spLocks noGrp="1"/>
          </p:cNvSpPr>
          <p:nvPr>
            <p:ph idx="1"/>
          </p:nvPr>
        </p:nvSpPr>
        <p:spPr>
          <a:xfrm>
            <a:off x="341212" y="1169065"/>
            <a:ext cx="8492380" cy="5434935"/>
          </a:xfrm>
        </p:spPr>
        <p:txBody>
          <a:bodyPr>
            <a:normAutofit lnSpcReduction="10000"/>
          </a:bodyPr>
          <a:lstStyle/>
          <a:p>
            <a:pPr lvl="1">
              <a:lnSpc>
                <a:spcPct val="90000"/>
              </a:lnSpc>
              <a:buClr>
                <a:schemeClr val="tx1">
                  <a:lumMod val="50000"/>
                  <a:lumOff val="50000"/>
                </a:schemeClr>
              </a:buClr>
              <a:buFont typeface="Wingdings" charset="2"/>
              <a:buChar char="§"/>
              <a:defRPr/>
            </a:pPr>
            <a:r>
              <a:rPr lang="en-US" sz="3200" dirty="0"/>
              <a:t>List all the people &amp; organizations affected (the </a:t>
            </a:r>
            <a:r>
              <a:rPr lang="en-US" sz="3200" u="sng" dirty="0"/>
              <a:t>stakeholders</a:t>
            </a:r>
            <a:r>
              <a:rPr lang="en-US" sz="3200" dirty="0"/>
              <a:t>) and their rights.</a:t>
            </a:r>
          </a:p>
          <a:p>
            <a:pPr lvl="1">
              <a:lnSpc>
                <a:spcPct val="90000"/>
              </a:lnSpc>
              <a:buClr>
                <a:schemeClr val="tx1">
                  <a:lumMod val="50000"/>
                  <a:lumOff val="50000"/>
                </a:schemeClr>
              </a:buClr>
              <a:buFont typeface="Wingdings" charset="2"/>
              <a:buChar char="§"/>
              <a:defRPr/>
            </a:pPr>
            <a:r>
              <a:rPr lang="en-US" sz="3200" dirty="0"/>
              <a:t>List risks, issues, problems, and consequences, and to whom they pertain.</a:t>
            </a:r>
          </a:p>
          <a:p>
            <a:pPr lvl="1">
              <a:lnSpc>
                <a:spcPct val="90000"/>
              </a:lnSpc>
              <a:buClr>
                <a:schemeClr val="tx1">
                  <a:lumMod val="50000"/>
                  <a:lumOff val="50000"/>
                </a:schemeClr>
              </a:buClr>
              <a:buFont typeface="Wingdings" charset="2"/>
              <a:buChar char="§"/>
              <a:defRPr/>
            </a:pPr>
            <a:r>
              <a:rPr lang="en-US" sz="3200" dirty="0"/>
              <a:t>List potential benefits. Identify who gets each benefit.</a:t>
            </a:r>
          </a:p>
          <a:p>
            <a:pPr lvl="1">
              <a:lnSpc>
                <a:spcPct val="90000"/>
              </a:lnSpc>
              <a:buClr>
                <a:schemeClr val="tx1">
                  <a:lumMod val="50000"/>
                  <a:lumOff val="50000"/>
                </a:schemeClr>
              </a:buClr>
              <a:buFont typeface="Wingdings" charset="2"/>
              <a:buChar char="§"/>
              <a:defRPr/>
            </a:pPr>
            <a:r>
              <a:rPr lang="en-US" sz="3200" dirty="0"/>
              <a:t>Cite applicable legal considerations and class terms.</a:t>
            </a:r>
          </a:p>
          <a:p>
            <a:pPr lvl="1">
              <a:lnSpc>
                <a:spcPct val="90000"/>
              </a:lnSpc>
              <a:buClr>
                <a:schemeClr val="tx1">
                  <a:lumMod val="50000"/>
                  <a:lumOff val="50000"/>
                </a:schemeClr>
              </a:buClr>
              <a:buFont typeface="Wingdings" charset="2"/>
              <a:buChar char="§"/>
              <a:defRPr/>
            </a:pPr>
            <a:r>
              <a:rPr lang="en-US" sz="3200" dirty="0">
                <a:ea typeface="ＭＳ Ｐゴシック" charset="0"/>
              </a:rPr>
              <a:t>Identify vague or missing information in the scenario and how that would potentially affect your decision. Provide answers to the extent that someone in your role can do so.</a:t>
            </a:r>
            <a:endParaRPr lang="en-US" sz="3200" dirty="0"/>
          </a:p>
          <a:p>
            <a:pPr lvl="1">
              <a:lnSpc>
                <a:spcPct val="90000"/>
              </a:lnSpc>
              <a:buClr>
                <a:schemeClr val="tx1">
                  <a:lumMod val="50000"/>
                  <a:lumOff val="50000"/>
                </a:schemeClr>
              </a:buClr>
              <a:buFont typeface="Wingdings" charset="2"/>
              <a:buChar char="§"/>
              <a:defRPr/>
            </a:pPr>
            <a:endParaRPr lang="en-US" dirty="0"/>
          </a:p>
        </p:txBody>
      </p:sp>
    </p:spTree>
    <p:extLst>
      <p:ext uri="{BB962C8B-B14F-4D97-AF65-F5344CB8AC3E}">
        <p14:creationId xmlns:p14="http://schemas.microsoft.com/office/powerpoint/2010/main" val="350791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1061208"/>
          </a:xfrm>
        </p:spPr>
        <p:txBody>
          <a:bodyPr/>
          <a:lstStyle/>
          <a:p>
            <a:r>
              <a:rPr lang="en-US" dirty="0"/>
              <a:t>Analysis Phase</a:t>
            </a:r>
          </a:p>
        </p:txBody>
      </p:sp>
      <p:sp>
        <p:nvSpPr>
          <p:cNvPr id="3" name="Content Placeholder 2"/>
          <p:cNvSpPr>
            <a:spLocks noGrp="1"/>
          </p:cNvSpPr>
          <p:nvPr>
            <p:ph idx="1"/>
          </p:nvPr>
        </p:nvSpPr>
        <p:spPr>
          <a:xfrm>
            <a:off x="341212" y="1497771"/>
            <a:ext cx="8492380" cy="5046837"/>
          </a:xfrm>
        </p:spPr>
        <p:txBody>
          <a:bodyPr>
            <a:noAutofit/>
          </a:bodyPr>
          <a:lstStyle/>
          <a:p>
            <a:pPr marL="742950" lvl="1" indent="-285750" defTabSz="914400">
              <a:lnSpc>
                <a:spcPct val="80000"/>
              </a:lnSpc>
              <a:buClr>
                <a:srgbClr val="FFFFFF">
                  <a:lumMod val="65000"/>
                </a:srgbClr>
              </a:buClr>
              <a:buSzPct val="80000"/>
              <a:buFont typeface="Wingdings" pitchFamily="2" charset="2"/>
              <a:buChar char="§"/>
              <a:defRPr/>
            </a:pPr>
            <a:r>
              <a:rPr lang="en-US" sz="3600" dirty="0">
                <a:solidFill>
                  <a:srgbClr val="2F2B20"/>
                </a:solidFill>
                <a:ea typeface="ＭＳ Ｐゴシック" charset="0"/>
              </a:rPr>
              <a:t>List potential options</a:t>
            </a:r>
          </a:p>
          <a:p>
            <a:pPr marL="742950" lvl="1" indent="-285750" defTabSz="914400">
              <a:lnSpc>
                <a:spcPct val="80000"/>
              </a:lnSpc>
              <a:buClr>
                <a:srgbClr val="FFFFFF">
                  <a:lumMod val="65000"/>
                </a:srgbClr>
              </a:buClr>
              <a:buSzPct val="80000"/>
              <a:buFont typeface="Wingdings" pitchFamily="2" charset="2"/>
              <a:buChar char="§"/>
              <a:defRPr/>
            </a:pPr>
            <a:r>
              <a:rPr lang="en-US" sz="3600" dirty="0">
                <a:solidFill>
                  <a:srgbClr val="2F2B20"/>
                </a:solidFill>
                <a:ea typeface="ＭＳ Ｐゴシック" charset="0"/>
              </a:rPr>
              <a:t>Consider the impact of each option on the stakeholders (consequences, risks, benefits, harms, costs)</a:t>
            </a:r>
          </a:p>
          <a:p>
            <a:pPr marL="1143000" lvl="2" indent="-228600" defTabSz="914400">
              <a:lnSpc>
                <a:spcPct val="80000"/>
              </a:lnSpc>
              <a:buClr>
                <a:srgbClr val="FFFFFF">
                  <a:lumMod val="65000"/>
                </a:srgbClr>
              </a:buClr>
              <a:buSzPct val="70000"/>
              <a:buFont typeface="Wingdings" pitchFamily="2" charset="2"/>
              <a:buChar char="§"/>
              <a:defRPr/>
            </a:pPr>
            <a:r>
              <a:rPr lang="en-US" sz="3600" dirty="0">
                <a:solidFill>
                  <a:srgbClr val="2F2B20"/>
                </a:solidFill>
                <a:ea typeface="ＭＳ Ｐゴシック" charset="0"/>
              </a:rPr>
              <a:t>Categorize each potential action as ethically obligatory, prohibited, or acceptable</a:t>
            </a:r>
          </a:p>
        </p:txBody>
      </p:sp>
    </p:spTree>
    <p:extLst>
      <p:ext uri="{BB962C8B-B14F-4D97-AF65-F5344CB8AC3E}">
        <p14:creationId xmlns:p14="http://schemas.microsoft.com/office/powerpoint/2010/main" val="236293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Synthesis Phase</a:t>
            </a:r>
          </a:p>
        </p:txBody>
      </p:sp>
      <p:sp>
        <p:nvSpPr>
          <p:cNvPr id="3" name="Content Placeholder 2"/>
          <p:cNvSpPr>
            <a:spLocks noGrp="1"/>
          </p:cNvSpPr>
          <p:nvPr>
            <p:ph idx="1"/>
          </p:nvPr>
        </p:nvSpPr>
        <p:spPr/>
        <p:txBody>
          <a:bodyPr/>
          <a:lstStyle/>
          <a:p>
            <a:pPr marL="742950" lvl="1" indent="-285750" defTabSz="914400">
              <a:lnSpc>
                <a:spcPct val="80000"/>
              </a:lnSpc>
              <a:buClr>
                <a:srgbClr val="FFFFFF">
                  <a:lumMod val="65000"/>
                </a:srgbClr>
              </a:buClr>
              <a:buSzPct val="80000"/>
              <a:buFont typeface="Wingdings" pitchFamily="2" charset="2"/>
              <a:buChar char="§"/>
              <a:defRPr/>
            </a:pPr>
            <a:r>
              <a:rPr lang="en-US" sz="3600" b="1" dirty="0">
                <a:solidFill>
                  <a:srgbClr val="2F2B20"/>
                </a:solidFill>
                <a:latin typeface="Calibri"/>
                <a:ea typeface="ＭＳ Ｐゴシック" charset="0"/>
              </a:rPr>
              <a:t>Using all of the information you have, and incorporating the  brainstorming and analysis phases, make and justify the decision(s) regarding how to best address the situation.</a:t>
            </a:r>
          </a:p>
          <a:p>
            <a:endParaRPr lang="en-US" dirty="0"/>
          </a:p>
        </p:txBody>
      </p:sp>
    </p:spTree>
    <p:extLst>
      <p:ext uri="{BB962C8B-B14F-4D97-AF65-F5344CB8AC3E}">
        <p14:creationId xmlns:p14="http://schemas.microsoft.com/office/powerpoint/2010/main" val="490013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New Ethics Them">
  <a:themeElements>
    <a:clrScheme name="Custom 1">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04276C"/>
      </a:hlink>
      <a:folHlink>
        <a:srgbClr val="B34F17"/>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Ethics Them.thmx</Template>
  <TotalTime>2564</TotalTime>
  <Words>312</Words>
  <Application>Microsoft Macintosh PowerPoint</Application>
  <PresentationFormat>On-screen Show (4:3)</PresentationFormat>
  <Paragraphs>23</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 Black</vt:lpstr>
      <vt:lpstr>Calibri</vt:lpstr>
      <vt:lpstr>Cambria</vt:lpstr>
      <vt:lpstr>Rage Italic</vt:lpstr>
      <vt:lpstr>Wingdings</vt:lpstr>
      <vt:lpstr>New Ethics Them</vt:lpstr>
      <vt:lpstr>9.3.1 Methodology</vt:lpstr>
      <vt:lpstr>9.3.1 usage</vt:lpstr>
      <vt:lpstr>Brainstorming Phase</vt:lpstr>
      <vt:lpstr>Analysis Phase</vt:lpstr>
      <vt:lpstr>Synthesis Phase</vt:lpstr>
    </vt:vector>
  </TitlesOfParts>
  <Company>Université Francois Rabelais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9.3.1 Methodology</dc:title>
  <dc:creator>A P</dc:creator>
  <cp:lastModifiedBy>Amanda R Potasznik</cp:lastModifiedBy>
  <cp:revision>12</cp:revision>
  <dcterms:created xsi:type="dcterms:W3CDTF">2015-06-08T19:46:10Z</dcterms:created>
  <dcterms:modified xsi:type="dcterms:W3CDTF">2024-04-18T16:17:35Z</dcterms:modified>
</cp:coreProperties>
</file>